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rimo Regular"/>
      <p:regular r:id="rId20"/>
    </p:embeddedFont>
    <p:embeddedFont>
      <p:font typeface="Pretendard SemiBold"/>
      <p:bold r:id="rId21"/>
    </p:embeddedFont>
    <p:embeddedFont>
      <p:font typeface="Pretendard Bold"/>
      <p:bold r:id="rId22"/>
    </p:embeddedFont>
    <p:embeddedFont>
      <p:font typeface="Arimo Bold"/>
      <p:bold r:id="rId23"/>
    </p:embeddedFont>
    <p:embeddedFont>
      <p:font typeface="Pretendard ExtraBold"/>
      <p:bold r:id="rId24"/>
    </p:embeddedFont>
    <p:embeddedFont>
      <p:font typeface="Pretendard Regular"/>
      <p:regular r:id="rId25"/>
    </p:embeddedFont>
    <p:embeddedFont>
      <p:font typeface="Poppins ExtraBold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1.fntdata" Type="http://schemas.openxmlformats.org/officeDocument/2006/relationships/font"/><Relationship Id="rId21" Target="fonts/font2.fntdata" Type="http://schemas.openxmlformats.org/officeDocument/2006/relationships/font"/><Relationship Id="rId22" Target="fonts/font3.fntdata" Type="http://schemas.openxmlformats.org/officeDocument/2006/relationships/font"/><Relationship Id="rId23" Target="fonts/font4.fntdata" Type="http://schemas.openxmlformats.org/officeDocument/2006/relationships/font"/><Relationship Id="rId24" Target="fonts/font5.fntdata" Type="http://schemas.openxmlformats.org/officeDocument/2006/relationships/font"/><Relationship Id="rId25" Target="fonts/font6.fntdata" Type="http://schemas.openxmlformats.org/officeDocument/2006/relationships/font"/><Relationship Id="rId26" Target="fonts/font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9898_video_131fd970.008af7.mp4>
</file>

<file path=ppt/media/9898_video_1d71142.56a46ec.mp4>
</file>

<file path=ppt/media/9898_video_52455087.06a01.mp4>
</file>

<file path=ppt/media/9898_video_97422907.da90b8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Relationship Id="rId3" Target="../media/image49.png" Type="http://schemas.openxmlformats.org/officeDocument/2006/relationships/image"/><Relationship Id="rId4" Target="../media/image5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51.png" Type="http://schemas.openxmlformats.org/officeDocument/2006/relationships/image"/><Relationship Id="rId4" Target="../media/image52.png" Type="http://schemas.openxmlformats.org/officeDocument/2006/relationships/image"/><Relationship Id="rId5" Target="../media/image53.png" Type="http://schemas.openxmlformats.org/officeDocument/2006/relationships/image"/><Relationship Id="rId6" Target="../media/image54.png" Type="http://schemas.openxmlformats.org/officeDocument/2006/relationships/image"/><Relationship Id="rId7" Target="../media/image5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png" Type="http://schemas.openxmlformats.org/officeDocument/2006/relationships/image"/><Relationship Id="rId3" Target="../media/image57.png" Type="http://schemas.openxmlformats.org/officeDocument/2006/relationships/image"/><Relationship Id="rId4" Target="../media/9898_video_1d71142.56a46ec.mp4" Type="http://schemas.microsoft.com/office/2007/relationships/media"/><Relationship Id="rId5" Target="../media/9898_video_1d71142.56a46ec.mp4" Type="http://schemas.openxmlformats.org/officeDocument/2006/relationships/video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2.png" Type="http://schemas.openxmlformats.org/officeDocument/2006/relationships/image"/><Relationship Id="rId11" Target="../media/9898_video_52455087.06a01.mp4" Type="http://schemas.microsoft.com/office/2007/relationships/media"/><Relationship Id="rId12" Target="../media/9898_video_52455087.06a01.mp4" Type="http://schemas.openxmlformats.org/officeDocument/2006/relationships/video"/><Relationship Id="rId2" Target="../media/image58.png" Type="http://schemas.openxmlformats.org/officeDocument/2006/relationships/image"/><Relationship Id="rId3" Target="../media/image59.png" Type="http://schemas.openxmlformats.org/officeDocument/2006/relationships/image"/><Relationship Id="rId4" Target="../media/9898_video_97422907.da90b8.mp4" Type="http://schemas.microsoft.com/office/2007/relationships/media"/><Relationship Id="rId5" Target="../media/9898_video_97422907.da90b8.mp4" Type="http://schemas.openxmlformats.org/officeDocument/2006/relationships/video"/><Relationship Id="rId6" Target="../media/image60.png" Type="http://schemas.openxmlformats.org/officeDocument/2006/relationships/image"/><Relationship Id="rId7" Target="../media/image61.png" Type="http://schemas.openxmlformats.org/officeDocument/2006/relationships/image"/><Relationship Id="rId8" Target="../media/9898_video_131fd970.008af7.mp4" Type="http://schemas.microsoft.com/office/2007/relationships/media"/><Relationship Id="rId9" Target="../media/9898_video_131fd970.008af7.mp4" Type="http://schemas.openxmlformats.org/officeDocument/2006/relationships/video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5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png" Type="http://schemas.openxmlformats.org/officeDocument/2006/relationships/image"/><Relationship Id="rId12" Target="../media/image31.png" Type="http://schemas.openxmlformats.org/officeDocument/2006/relationships/image"/><Relationship Id="rId13" Target="../media/image32.png" Type="http://schemas.openxmlformats.org/officeDocument/2006/relationships/image"/><Relationship Id="rId14" Target="../media/image33.png" Type="http://schemas.openxmlformats.org/officeDocument/2006/relationships/image"/><Relationship Id="rId15" Target="../media/image34.png" Type="http://schemas.openxmlformats.org/officeDocument/2006/relationships/image"/><Relationship Id="rId16" Target="../media/image35.png" Type="http://schemas.openxmlformats.org/officeDocument/2006/relationships/image"/><Relationship Id="rId17" Target="../media/image36.png" Type="http://schemas.openxmlformats.org/officeDocument/2006/relationships/image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png" Type="http://schemas.openxmlformats.org/officeDocument/2006/relationships/image"/><Relationship Id="rId8" Target="../media/image27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38.png" Type="http://schemas.openxmlformats.org/officeDocument/2006/relationships/image"/><Relationship Id="rId4" Target="../media/image39.png" Type="http://schemas.openxmlformats.org/officeDocument/2006/relationships/image"/><Relationship Id="rId5" Target="../media/image40.png" Type="http://schemas.openxmlformats.org/officeDocument/2006/relationships/image"/><Relationship Id="rId6" Target="../media/image4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2.png" Type="http://schemas.openxmlformats.org/officeDocument/2006/relationships/image"/><Relationship Id="rId4" Target="../media/image43.png" Type="http://schemas.openxmlformats.org/officeDocument/2006/relationships/image"/><Relationship Id="rId5" Target="../media/image44.png" Type="http://schemas.openxmlformats.org/officeDocument/2006/relationships/image"/><Relationship Id="rId6" Target="../media/image4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46.png" Type="http://schemas.openxmlformats.org/officeDocument/2006/relationships/image"/><Relationship Id="rId5" Target="../media/image43.png" Type="http://schemas.openxmlformats.org/officeDocument/2006/relationships/image"/><Relationship Id="rId6" Target="../media/image45.png" Type="http://schemas.openxmlformats.org/officeDocument/2006/relationships/image"/><Relationship Id="rId7" Target="../media/image4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931400" y="0"/>
            <a:ext cx="83566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7861300"/>
            <a:ext cx="1346200" cy="990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46300" y="584200"/>
            <a:ext cx="6591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85900" y="7848600"/>
            <a:ext cx="2984500" cy="9906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92100" y="4864100"/>
            <a:ext cx="8978900" cy="622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: SHHH! (</a:t>
            </a:r>
            <a:r>
              <a:rPr lang="ko-KR" sz="3500" b="false" i="false" u="none" strike="noStrike" spc="100">
                <a:solidFill>
                  <a:srgbClr val="A1A3AD"/>
                </a:solidFill>
                <a:ea typeface="Pretendard SemiBold"/>
              </a:rPr>
              <a:t>원룸</a:t>
            </a: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/</a:t>
            </a:r>
            <a:r>
              <a:rPr lang="ko-KR" sz="3500" b="false" i="false" u="none" strike="noStrike" spc="100">
                <a:solidFill>
                  <a:srgbClr val="A1A3AD"/>
                </a:solidFill>
                <a:ea typeface="Pretendard SemiBold"/>
              </a:rPr>
              <a:t>고시원</a:t>
            </a: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 </a:t>
            </a:r>
            <a:r>
              <a:rPr lang="ko-KR" sz="3500" b="false" i="false" u="none" strike="noStrike" spc="100">
                <a:solidFill>
                  <a:srgbClr val="A1A3AD"/>
                </a:solidFill>
                <a:ea typeface="Pretendard SemiBold"/>
              </a:rPr>
              <a:t>실시간</a:t>
            </a: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 </a:t>
            </a:r>
            <a:r>
              <a:rPr lang="ko-KR" sz="3500" b="false" i="false" u="none" strike="noStrike" spc="100">
                <a:solidFill>
                  <a:srgbClr val="A1A3AD"/>
                </a:solidFill>
                <a:ea typeface="Pretendard SemiBold"/>
              </a:rPr>
              <a:t>모니터링</a:t>
            </a: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 </a:t>
            </a:r>
            <a:r>
              <a:rPr lang="ko-KR" sz="3500" b="false" i="false" u="none" strike="noStrike" spc="100">
                <a:solidFill>
                  <a:srgbClr val="A1A3AD"/>
                </a:solidFill>
                <a:ea typeface="Pretendard SemiBold"/>
              </a:rPr>
              <a:t>시스템</a:t>
            </a:r>
            <a:r>
              <a:rPr lang="en-US" sz="3500" b="false" i="false" u="none" strike="noStrike" spc="100">
                <a:solidFill>
                  <a:srgbClr val="A1A3AD"/>
                </a:solidFill>
                <a:latin typeface="Pretendard SemiBold"/>
              </a:rPr>
              <a:t>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500" y="8064500"/>
            <a:ext cx="2768600" cy="673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FFFFFF"/>
                </a:solidFill>
                <a:latin typeface="Arimo Regular"/>
              </a:rPr>
              <a:t>13</a:t>
            </a:r>
            <a:r>
              <a:rPr lang="ko-KR" sz="3800" b="false" i="false" u="none" strike="noStrike">
                <a:solidFill>
                  <a:srgbClr val="FFFFFF"/>
                </a:solidFill>
                <a:ea typeface="Arimo Regular"/>
              </a:rPr>
              <a:t>조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8000" y="8140700"/>
            <a:ext cx="2921000" cy="520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900" b="false" i="false" u="none" strike="noStrike">
                <a:solidFill>
                  <a:srgbClr val="FFFFFF"/>
                </a:solidFill>
                <a:ea typeface="Arimo Regular"/>
              </a:rPr>
              <a:t>김기환</a:t>
            </a:r>
            <a:r>
              <a:rPr lang="en-US" sz="2900" b="false" i="false" u="none" strike="noStrike">
                <a:solidFill>
                  <a:srgbClr val="FFFFFF"/>
                </a:solidFill>
                <a:latin typeface="Arimo Regular"/>
              </a:rPr>
              <a:t>,</a:t>
            </a:r>
            <a:r>
              <a:rPr lang="ko-KR" sz="2900" b="false" i="false" u="none" strike="noStrike">
                <a:solidFill>
                  <a:srgbClr val="FFFFFF"/>
                </a:solidFill>
                <a:ea typeface="Arimo Regular"/>
              </a:rPr>
              <a:t>김동현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2100" y="2908300"/>
            <a:ext cx="9067800" cy="1651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9300" b="false" i="false" u="none" strike="noStrike">
                <a:solidFill>
                  <a:srgbClr val="232641"/>
                </a:solidFill>
                <a:ea typeface="Pretendard Bold"/>
              </a:rPr>
              <a:t>미니</a:t>
            </a:r>
            <a:r>
              <a:rPr lang="en-US" sz="9300" b="false" i="false" u="none" strike="noStrike">
                <a:solidFill>
                  <a:srgbClr val="232641"/>
                </a:solidFill>
                <a:latin typeface="Pretendard Bold"/>
              </a:rPr>
              <a:t> </a:t>
            </a:r>
            <a:r>
              <a:rPr lang="ko-KR" sz="9300" b="false" i="false" u="none" strike="noStrike">
                <a:solidFill>
                  <a:srgbClr val="232641"/>
                </a:solidFill>
                <a:ea typeface="Pretendard Bold"/>
              </a:rPr>
              <a:t>프로젝트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395700" y="9601200"/>
            <a:ext cx="14224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232641"/>
                </a:solidFill>
                <a:latin typeface="Arimo Regular"/>
              </a:rPr>
              <a:t>HEALTHCARE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14400" y="596900"/>
            <a:ext cx="16878300" cy="25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668000" y="6642100"/>
            <a:ext cx="596900" cy="5969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38300" y="838200"/>
            <a:ext cx="15760700" cy="89662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54100" y="177800"/>
            <a:ext cx="17018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&lt;index.html&gt;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06200" y="6350000"/>
            <a:ext cx="4191000" cy="1193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SOUND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값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900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이상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-&gt;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소음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발생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GAS 500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이상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-&gt;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유해가스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발생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FIRE 100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이하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-&gt;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화재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발생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3683000" y="6235700"/>
            <a:ext cx="82677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584700" y="2514600"/>
            <a:ext cx="4203700" cy="72263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017000" y="2514600"/>
            <a:ext cx="4127500" cy="72136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66700" y="2514600"/>
            <a:ext cx="4127500" cy="72263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3665200" y="2514600"/>
            <a:ext cx="4521200" cy="71882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9347200" y="5969000"/>
            <a:ext cx="8178800" cy="381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96900" y="762000"/>
            <a:ext cx="7835900" cy="1638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9200" b="false" i="false" u="none" strike="noStrike">
                <a:solidFill>
                  <a:srgbClr val="232641"/>
                </a:solidFill>
                <a:latin typeface="Pretendard SemiBold"/>
              </a:rPr>
              <a:t>LD Player</a:t>
            </a:r>
            <a:r>
              <a:rPr lang="ko-KR" sz="9200" b="false" i="false" u="none" strike="noStrike">
                <a:solidFill>
                  <a:srgbClr val="232641"/>
                </a:solidFill>
                <a:ea typeface="Pretendard SemiBold"/>
              </a:rPr>
              <a:t>상태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65200" y="2159000"/>
            <a:ext cx="2222500" cy="723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감지가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될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상태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979900" y="495300"/>
            <a:ext cx="8382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05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30200" y="1409700"/>
            <a:ext cx="17741900" cy="8623300"/>
          </a:xfrm>
          <a:prstGeom prst="rect">
            <a:avLst/>
          </a:prstGeom>
        </p:spPr>
      </p:pic>
      <p:pic>
        <p:nvPicPr>
          <p:cNvPr name="Picture 4" id="4">
            <a:hlinkClick r:id=""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>
                  <p14:trim st="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 rot="0">
            <a:off x="1054100" y="1562100"/>
            <a:ext cx="15113000" cy="81153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08000" y="50800"/>
            <a:ext cx="9182100" cy="1422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8000" b="false" i="false" u="none" strike="noStrike">
                <a:solidFill>
                  <a:srgbClr val="232641"/>
                </a:solidFill>
                <a:ea typeface="Pretendard ExtraBold"/>
              </a:rPr>
              <a:t>시연</a:t>
            </a:r>
            <a:r>
              <a:rPr lang="en-US" sz="8000" b="false" i="false" u="none" strike="noStrike">
                <a:solidFill>
                  <a:srgbClr val="232641"/>
                </a:solidFill>
                <a:latin typeface="Pretendard ExtraBold"/>
              </a:rPr>
              <a:t> </a:t>
            </a:r>
            <a:r>
              <a:rPr lang="ko-KR" sz="8000" b="false" i="false" u="none" strike="noStrike">
                <a:solidFill>
                  <a:srgbClr val="232641"/>
                </a:solidFill>
                <a:ea typeface="Pretendard ExtraBold"/>
              </a:rPr>
              <a:t>영상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797300" y="1397000"/>
            <a:ext cx="41910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server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05200" y="9639300"/>
            <a:ext cx="41910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stm_bluetooth_client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26900" y="1219200"/>
            <a:ext cx="41910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sql_client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979900" y="495300"/>
            <a:ext cx="8382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05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15900" y="1409700"/>
            <a:ext cx="19367500" cy="8623300"/>
          </a:xfrm>
          <a:prstGeom prst="rect">
            <a:avLst/>
          </a:prstGeom>
        </p:spPr>
      </p:pic>
      <p:pic>
        <p:nvPicPr>
          <p:cNvPr name="Picture 4" id="4">
            <a:hlinkClick r:id=""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>
                  <p14:trim st="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 rot="0">
            <a:off x="0" y="1892300"/>
            <a:ext cx="4445000" cy="7886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572000" y="1917700"/>
            <a:ext cx="4559300" cy="8178800"/>
          </a:xfrm>
          <a:prstGeom prst="rect">
            <a:avLst/>
          </a:prstGeom>
        </p:spPr>
      </p:pic>
      <p:pic>
        <p:nvPicPr>
          <p:cNvPr name="Picture 6" id="6">
            <a:hlinkClick r:id=""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>
                  <p14:trim st="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 rot="0">
            <a:off x="9474200" y="1917700"/>
            <a:ext cx="4533900" cy="8064500"/>
          </a:xfrm>
          <a:prstGeom prst="rect">
            <a:avLst/>
          </a:prstGeom>
        </p:spPr>
      </p:pic>
      <p:pic>
        <p:nvPicPr>
          <p:cNvPr name="Picture 7" id="7">
            <a:hlinkClick r:id="" action="ppaction://media"/>
          </p:cNvPr>
          <p:cNvPicPr>
            <a:picLocks noChangeAspect="true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>
                  <p14:trim st="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 rot="0">
            <a:off x="14097000" y="1892300"/>
            <a:ext cx="4876800" cy="8128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508000" y="50800"/>
            <a:ext cx="9182100" cy="1422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8000" b="false" i="false" u="none" strike="noStrike">
                <a:solidFill>
                  <a:srgbClr val="232641"/>
                </a:solidFill>
                <a:ea typeface="Pretendard ExtraBold"/>
              </a:rPr>
              <a:t>시연</a:t>
            </a:r>
            <a:r>
              <a:rPr lang="en-US" sz="8000" b="false" i="false" u="none" strike="noStrike">
                <a:solidFill>
                  <a:srgbClr val="232641"/>
                </a:solidFill>
                <a:latin typeface="Pretendard ExtraBold"/>
              </a:rPr>
              <a:t> </a:t>
            </a:r>
            <a:r>
              <a:rPr lang="ko-KR" sz="8000" b="false" i="false" u="none" strike="noStrike">
                <a:solidFill>
                  <a:srgbClr val="232641"/>
                </a:solidFill>
                <a:ea typeface="Pretendard ExtraBold"/>
              </a:rPr>
              <a:t>영상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9900" y="1460500"/>
            <a:ext cx="65024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아두이노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(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방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)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에서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화재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감지와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가스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감지가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일어날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때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86900" y="1524000"/>
            <a:ext cx="65024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LDPlayer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에서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방에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경고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메세지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보냈을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때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979900" y="495300"/>
            <a:ext cx="8382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03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5900" y="50800"/>
            <a:ext cx="10045700" cy="157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8800" b="false" i="false" u="none" strike="noStrike">
                <a:solidFill>
                  <a:srgbClr val="232641"/>
                </a:solidFill>
                <a:ea typeface="Pretendard ExtraBold"/>
              </a:rPr>
              <a:t>개선</a:t>
            </a:r>
            <a:r>
              <a:rPr lang="en-US" sz="8800" b="false" i="false" u="none" strike="noStrike">
                <a:solidFill>
                  <a:srgbClr val="232641"/>
                </a:solidFill>
                <a:latin typeface="Pretendard ExtraBold"/>
              </a:rPr>
              <a:t> </a:t>
            </a:r>
            <a:r>
              <a:rPr lang="ko-KR" sz="8800" b="false" i="false" u="none" strike="noStrike">
                <a:solidFill>
                  <a:srgbClr val="232641"/>
                </a:solidFill>
                <a:ea typeface="Pretendard ExtraBold"/>
              </a:rPr>
              <a:t>방안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5900" y="1587500"/>
            <a:ext cx="1117600" cy="66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700" b="false" i="false" u="none" strike="noStrike">
                <a:solidFill>
                  <a:srgbClr val="232641"/>
                </a:solidFill>
                <a:latin typeface="Arimo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39800" y="1663700"/>
            <a:ext cx="7073900" cy="215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900" b="true" i="false" u="none" strike="noStrike">
                <a:solidFill>
                  <a:srgbClr val="595959"/>
                </a:solidFill>
                <a:latin typeface="Arimo Regular"/>
              </a:rPr>
              <a:t>LDPlayer </a:t>
            </a:r>
            <a:r>
              <a:rPr lang="ko-KR" sz="2900" b="true" i="false" u="none" strike="noStrike">
                <a:solidFill>
                  <a:srgbClr val="595959"/>
                </a:solidFill>
                <a:ea typeface="Arimo Regular"/>
              </a:rPr>
              <a:t>기반</a:t>
            </a:r>
            <a:r>
              <a:rPr lang="en-US" sz="29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900" b="true" i="false" u="none" strike="noStrike">
                <a:solidFill>
                  <a:srgbClr val="595959"/>
                </a:solidFill>
                <a:ea typeface="Arimo Regular"/>
              </a:rPr>
              <a:t>원격</a:t>
            </a:r>
            <a:r>
              <a:rPr lang="en-US" sz="29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900" b="true" i="false" u="none" strike="noStrike">
                <a:solidFill>
                  <a:srgbClr val="595959"/>
                </a:solidFill>
                <a:ea typeface="Arimo Regular"/>
              </a:rPr>
              <a:t>제어</a:t>
            </a:r>
          </a:p>
          <a:p>
            <a:pPr algn="l" lvl="0">
              <a:lnSpc>
                <a:spcPct val="11619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LDPlayer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를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활용하여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각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방의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모터를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원격으로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제어</a:t>
            </a:r>
          </a:p>
          <a:p>
            <a:pPr algn="l" lvl="0">
              <a:lnSpc>
                <a:spcPct val="11619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관리자가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손쉽게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각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방의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상태를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실시간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확인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및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관리</a:t>
            </a:r>
            <a:r>
              <a:rPr lang="en-US" sz="23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300" b="false" i="false" u="none" strike="noStrike">
                <a:solidFill>
                  <a:srgbClr val="595959"/>
                </a:solidFill>
                <a:ea typeface="Arimo Regular"/>
              </a:rPr>
              <a:t>가능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5900" y="4495800"/>
            <a:ext cx="1117600" cy="66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700" b="false" i="false" u="none" strike="noStrike">
                <a:solidFill>
                  <a:srgbClr val="232641"/>
                </a:solidFill>
                <a:latin typeface="Arimo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9800" y="4508500"/>
            <a:ext cx="6489700" cy="2578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300" b="true" i="false" u="none" strike="noStrike">
                <a:solidFill>
                  <a:srgbClr val="595959"/>
                </a:solidFill>
                <a:ea typeface="Arimo Regular"/>
              </a:rPr>
              <a:t>다중</a:t>
            </a:r>
            <a:r>
              <a:rPr lang="en-US" sz="33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300" b="true" i="false" u="none" strike="noStrike">
                <a:solidFill>
                  <a:srgbClr val="595959"/>
                </a:solidFill>
                <a:ea typeface="Arimo Regular"/>
              </a:rPr>
              <a:t>방</a:t>
            </a:r>
            <a:r>
              <a:rPr lang="en-US" sz="33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300" b="true" i="false" u="none" strike="noStrike">
                <a:solidFill>
                  <a:srgbClr val="595959"/>
                </a:solidFill>
                <a:ea typeface="Arimo Regular"/>
              </a:rPr>
              <a:t>관리</a:t>
            </a:r>
            <a:r>
              <a:rPr lang="en-US" sz="33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300" b="true" i="false" u="none" strike="noStrike">
                <a:solidFill>
                  <a:srgbClr val="595959"/>
                </a:solidFill>
                <a:ea typeface="Arimo Regular"/>
              </a:rPr>
              <a:t>기능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여러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개의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방을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동시에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추가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및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제어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가능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효율적인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확장성과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관리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편의성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확보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5900" y="7543800"/>
            <a:ext cx="1117600" cy="66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700" b="false" i="false" u="none" strike="noStrike">
                <a:solidFill>
                  <a:srgbClr val="232641"/>
                </a:solidFill>
                <a:latin typeface="Arimo 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3600" y="7645400"/>
            <a:ext cx="6870700" cy="2120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진동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감지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센서를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통한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층간소음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문제</a:t>
            </a:r>
            <a:r>
              <a:rPr lang="en-US" sz="3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000" b="true" i="false" u="none" strike="noStrike">
                <a:solidFill>
                  <a:srgbClr val="595959"/>
                </a:solidFill>
                <a:ea typeface="Arimo Regular"/>
              </a:rPr>
              <a:t>해결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진동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감지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센서를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활용하여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층간소음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여부를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감지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문제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발생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알림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제공으로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빠른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대응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가능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80600" y="1587500"/>
            <a:ext cx="1117600" cy="66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700" b="false" i="false" u="none" strike="noStrike">
                <a:solidFill>
                  <a:srgbClr val="232641"/>
                </a:solidFill>
                <a:latin typeface="Arimo Bold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04500" y="1638300"/>
            <a:ext cx="6934200" cy="2197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400" b="true" i="false" u="none" strike="noStrike">
                <a:solidFill>
                  <a:srgbClr val="595959"/>
                </a:solidFill>
                <a:latin typeface="Arimo Regular"/>
              </a:rPr>
              <a:t>STM32 </a:t>
            </a: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기반</a:t>
            </a:r>
            <a:r>
              <a:rPr lang="en-US" sz="34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제어</a:t>
            </a:r>
            <a:r>
              <a:rPr lang="en-US" sz="34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시스템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기존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아두이노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대신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STM32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를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사용하여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각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방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제어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구현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더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안정적이고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확장성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있는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시스템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구축</a:t>
            </a:r>
            <a:r>
              <a:rPr lang="en-US" sz="22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200" b="false" i="false" u="none" strike="noStrike">
                <a:solidFill>
                  <a:srgbClr val="595959"/>
                </a:solidFill>
                <a:ea typeface="Arimo Regular"/>
              </a:rPr>
              <a:t>가능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80600" y="4546600"/>
            <a:ext cx="1117600" cy="66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700" b="false" i="false" u="none" strike="noStrike">
                <a:solidFill>
                  <a:srgbClr val="232641"/>
                </a:solidFill>
                <a:latin typeface="Arimo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04500" y="4635500"/>
            <a:ext cx="7772400" cy="2489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시간대별</a:t>
            </a:r>
            <a:r>
              <a:rPr lang="en-US" sz="34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맞춤</a:t>
            </a:r>
            <a:r>
              <a:rPr lang="en-US" sz="34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3400" b="true" i="false" u="none" strike="noStrike">
                <a:solidFill>
                  <a:srgbClr val="595959"/>
                </a:solidFill>
                <a:ea typeface="Arimo Regular"/>
              </a:rPr>
              <a:t>관리</a:t>
            </a:r>
          </a:p>
          <a:p>
            <a:pPr algn="l" lvl="0">
              <a:lnSpc>
                <a:spcPct val="116199"/>
              </a:lnSpc>
            </a:pPr>
            <a:r>
              <a:rPr lang="en-US" sz="34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특히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예민한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새벽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시간대에는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임계값을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낮춰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민감하게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감지</a:t>
            </a:r>
          </a:p>
          <a:p>
            <a:pPr algn="l" lvl="0">
              <a:lnSpc>
                <a:spcPct val="116199"/>
              </a:lnSpc>
            </a:pP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소음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및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진동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발생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시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즉각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대응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→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보다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철저한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관리</a:t>
            </a:r>
            <a:r>
              <a:rPr lang="en-US" sz="24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400" b="false" i="false" u="none" strike="noStrike">
                <a:solidFill>
                  <a:srgbClr val="595959"/>
                </a:solidFill>
                <a:ea typeface="Arimo Regular"/>
              </a:rPr>
              <a:t>가능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219200"/>
            <a:ext cx="11620500" cy="1638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9200" b="false" i="false" u="none" strike="noStrike">
                <a:solidFill>
                  <a:srgbClr val="232641"/>
                </a:solidFill>
                <a:latin typeface="Arimo Bold"/>
              </a:rPr>
              <a:t>Table of Contents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081500" y="495300"/>
            <a:ext cx="7239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88500"/>
            <a:ext cx="215900" cy="2159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146300" y="584200"/>
            <a:ext cx="8267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639800" y="495300"/>
            <a:ext cx="3238500" cy="2819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639800" y="3670300"/>
            <a:ext cx="3238500" cy="54991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6395700" y="9601200"/>
            <a:ext cx="14224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INTRODUCTION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255500" y="3708400"/>
            <a:ext cx="215900" cy="1651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8700" y="4178300"/>
            <a:ext cx="11442700" cy="254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879600" y="3632200"/>
            <a:ext cx="999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프로젝트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632200"/>
            <a:ext cx="6604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01.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255500" y="4711700"/>
            <a:ext cx="215900" cy="1651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8700" y="5181600"/>
            <a:ext cx="11442700" cy="25400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879600" y="4622800"/>
            <a:ext cx="999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모듈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정보와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LD Player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상태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622800"/>
            <a:ext cx="6604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02.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255500" y="5715000"/>
            <a:ext cx="215900" cy="1651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8700" y="6184900"/>
            <a:ext cx="11442700" cy="2540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1879600" y="5626100"/>
            <a:ext cx="999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시스템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주요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기능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소개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5626100"/>
            <a:ext cx="6604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03.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255500" y="6718300"/>
            <a:ext cx="215900" cy="1651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8700" y="7175500"/>
            <a:ext cx="11442700" cy="254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1879600" y="6629400"/>
            <a:ext cx="999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시연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영상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6629400"/>
            <a:ext cx="6604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04.</a:t>
            </a:r>
          </a:p>
        </p:txBody>
      </p:sp>
      <p:pic>
        <p:nvPicPr>
          <p:cNvPr name="Picture 26" id="26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66800" y="8229600"/>
            <a:ext cx="11442700" cy="25400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1917700" y="7670800"/>
            <a:ext cx="999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개선</a:t>
            </a: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Arimo Bold"/>
              </a:rPr>
              <a:t>방안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66800" y="7670800"/>
            <a:ext cx="6604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2500" b="false" i="false" u="none" strike="noStrike">
                <a:solidFill>
                  <a:srgbClr val="232641"/>
                </a:solidFill>
                <a:latin typeface="Arimo Bold"/>
              </a:rPr>
              <a:t>05.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01800" y="3136900"/>
            <a:ext cx="15151100" cy="25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68700" y="8407400"/>
            <a:ext cx="215900" cy="165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47800" y="3619500"/>
            <a:ext cx="4927600" cy="54864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01800" y="6642100"/>
            <a:ext cx="4165600" cy="1435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원룸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·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고시원과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같은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다세대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주거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환경에서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생활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소음으로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인한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입주자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갈등</a:t>
            </a:r>
            <a:r>
              <a:rPr lang="en-US" sz="27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D9D7E6"/>
                </a:solidFill>
                <a:ea typeface="Arimo Regular"/>
              </a:rPr>
              <a:t>발생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30400" y="4038600"/>
            <a:ext cx="4051300" cy="2184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2200" b="false" i="false" u="none" strike="noStrike">
                <a:solidFill>
                  <a:srgbClr val="FFFFFF"/>
                </a:solidFill>
                <a:latin typeface="Arimo Bold"/>
              </a:rPr>
              <a:t>01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680200" y="3619500"/>
            <a:ext cx="4927600" cy="54864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7188200" y="6642100"/>
            <a:ext cx="4013200" cy="1003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직접적인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대면이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어렵거나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민망한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상황이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자주</a:t>
            </a:r>
            <a:r>
              <a:rPr lang="en-US" sz="28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800" b="false" i="false" u="none" strike="noStrike">
                <a:solidFill>
                  <a:srgbClr val="F0F1F5"/>
                </a:solidFill>
                <a:ea typeface="Arimo Regular"/>
              </a:rPr>
              <a:t>발생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62800" y="4038600"/>
            <a:ext cx="4152900" cy="2184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2200" b="false" i="false" u="none" strike="noStrike">
                <a:solidFill>
                  <a:srgbClr val="FFFFFF"/>
                </a:solidFill>
                <a:latin typeface="Arimo Bold"/>
              </a:rPr>
              <a:t>02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912600" y="3594100"/>
            <a:ext cx="4927600" cy="55118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2420600" y="6642100"/>
            <a:ext cx="4000500" cy="965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집주인은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입주자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간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갈등을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신속하게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해결하기</a:t>
            </a:r>
            <a:r>
              <a:rPr lang="en-US" sz="2700" b="false" i="false" u="none" strike="noStrike">
                <a:solidFill>
                  <a:srgbClr val="F0F1F5"/>
                </a:solidFill>
                <a:latin typeface="Arimo Regular"/>
              </a:rPr>
              <a:t> </a:t>
            </a:r>
            <a:r>
              <a:rPr lang="ko-KR" sz="2700" b="false" i="false" u="none" strike="noStrike">
                <a:solidFill>
                  <a:srgbClr val="F0F1F5"/>
                </a:solidFill>
                <a:ea typeface="Arimo Regular"/>
              </a:rPr>
              <a:t>어려움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95200" y="4038600"/>
            <a:ext cx="4051300" cy="2184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2200" b="false" i="false" u="none" strike="noStrike">
                <a:solidFill>
                  <a:srgbClr val="FFFFFF"/>
                </a:solidFill>
                <a:latin typeface="Arimo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01800" y="2171700"/>
            <a:ext cx="5105400" cy="1003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[ </a:t>
            </a:r>
            <a:r>
              <a:rPr lang="ko-KR" sz="5700" b="false" i="false" u="none" strike="noStrike">
                <a:solidFill>
                  <a:srgbClr val="232641"/>
                </a:solidFill>
                <a:ea typeface="Pretendard SemiBold"/>
              </a:rPr>
              <a:t>프로젝트</a:t>
            </a: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5700" b="false" i="false" u="none" strike="noStrike">
                <a:solidFill>
                  <a:srgbClr val="232641"/>
                </a:solidFill>
                <a:ea typeface="Pretendard SemiBold"/>
              </a:rPr>
              <a:t>배경</a:t>
            </a: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 ]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91500" y="1079500"/>
            <a:ext cx="69088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원룸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/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고시원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실시간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모니터링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시스템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5400" y="393700"/>
            <a:ext cx="7327900" cy="1435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8000" b="false" i="false" u="none" strike="noStrike">
                <a:solidFill>
                  <a:srgbClr val="1D1C4D"/>
                </a:solidFill>
                <a:latin typeface="Pretendard ExtraBold"/>
              </a:rPr>
              <a:t>1.</a:t>
            </a:r>
            <a:r>
              <a:rPr lang="ko-KR" sz="8000" b="false" i="false" u="none" strike="noStrike">
                <a:solidFill>
                  <a:srgbClr val="1D1C4D"/>
                </a:solidFill>
                <a:ea typeface="Pretendard ExtraBold"/>
              </a:rPr>
              <a:t>프로젝트</a:t>
            </a:r>
            <a:r>
              <a:rPr lang="en-US" sz="8000" b="false" i="false" u="none" strike="noStrike">
                <a:solidFill>
                  <a:srgbClr val="1D1C4D"/>
                </a:solidFill>
                <a:latin typeface="Pretendard ExtraBold"/>
              </a:rPr>
              <a:t> </a:t>
            </a:r>
            <a:r>
              <a:rPr lang="ko-KR" sz="8000" b="false" i="false" u="none" strike="noStrike">
                <a:solidFill>
                  <a:srgbClr val="1D1C4D"/>
                </a:solidFill>
                <a:ea typeface="Pretendard ExtraBold"/>
              </a:rPr>
              <a:t>소개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60400" y="3352800"/>
            <a:ext cx="4927600" cy="26543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43000" y="3975100"/>
            <a:ext cx="2755900" cy="431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Arimo Bold"/>
              </a:rPr>
              <a:t>01.</a:t>
            </a:r>
            <a:r>
              <a:rPr lang="ko-KR" sz="2400" b="false" i="false" u="none" strike="noStrike">
                <a:solidFill>
                  <a:srgbClr val="FFFFFF"/>
                </a:solidFill>
                <a:ea typeface="Arimo Bold"/>
              </a:rPr>
              <a:t>프라이버시</a:t>
            </a:r>
            <a:r>
              <a:rPr lang="en-US" sz="2400" b="false" i="false" u="none" strike="noStrike">
                <a:solidFill>
                  <a:srgbClr val="FFFFFF"/>
                </a:solidFill>
                <a:latin typeface="Arimo Bold"/>
              </a:rPr>
              <a:t> </a:t>
            </a:r>
            <a:r>
              <a:rPr lang="ko-KR" sz="2400" b="false" i="false" u="none" strike="noStrike">
                <a:solidFill>
                  <a:srgbClr val="FFFFFF"/>
                </a:solidFill>
                <a:ea typeface="Arimo Bold"/>
              </a:rPr>
              <a:t>보호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3000" y="4457700"/>
            <a:ext cx="4102100" cy="1066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입주자의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생활을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직접적으로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감시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,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저장하지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않고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,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소음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/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환경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수치적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데이터만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수집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60400" y="6489700"/>
            <a:ext cx="4927600" cy="2654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55700" y="7112000"/>
            <a:ext cx="2476500" cy="431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400" b="false" i="false" u="none" strike="noStrike">
                <a:solidFill>
                  <a:srgbClr val="232641"/>
                </a:solidFill>
                <a:latin typeface="Arimo Bold"/>
              </a:rPr>
              <a:t>03. </a:t>
            </a:r>
            <a:r>
              <a:rPr lang="ko-KR" sz="2400" b="false" i="false" u="none" strike="noStrike">
                <a:solidFill>
                  <a:srgbClr val="232641"/>
                </a:solidFill>
                <a:ea typeface="Arimo Bold"/>
              </a:rPr>
              <a:t>갈등</a:t>
            </a:r>
            <a:r>
              <a:rPr lang="en-US" sz="24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400" b="false" i="false" u="none" strike="noStrike">
                <a:solidFill>
                  <a:srgbClr val="232641"/>
                </a:solidFill>
                <a:ea typeface="Arimo Bold"/>
              </a:rPr>
              <a:t>최소화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5700" y="7581900"/>
            <a:ext cx="33782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입주자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간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직접적인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마찰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없이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문제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해결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79900" y="495300"/>
            <a:ext cx="8382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07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9588500"/>
            <a:ext cx="215900" cy="2159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06500" y="2984500"/>
            <a:ext cx="15849600" cy="254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2890500" y="6426200"/>
            <a:ext cx="4927600" cy="26543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3373100" y="6870700"/>
            <a:ext cx="2755900" cy="431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Arimo Bold"/>
              </a:rPr>
              <a:t>04. </a:t>
            </a:r>
            <a:r>
              <a:rPr lang="ko-KR" sz="2400" b="false" i="false" u="none" strike="noStrike">
                <a:solidFill>
                  <a:srgbClr val="FFFFFF"/>
                </a:solidFill>
                <a:ea typeface="Arimo Bold"/>
              </a:rPr>
              <a:t>자동</a:t>
            </a:r>
            <a:r>
              <a:rPr lang="en-US" sz="2400" b="false" i="false" u="none" strike="noStrike">
                <a:solidFill>
                  <a:srgbClr val="FFFFFF"/>
                </a:solidFill>
                <a:latin typeface="Arimo Bold"/>
              </a:rPr>
              <a:t> </a:t>
            </a:r>
            <a:r>
              <a:rPr lang="ko-KR" sz="2400" b="false" i="false" u="none" strike="noStrike">
                <a:solidFill>
                  <a:srgbClr val="FFFFFF"/>
                </a:solidFill>
                <a:ea typeface="Arimo Bold"/>
              </a:rPr>
              <a:t>시스템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373100" y="7518400"/>
            <a:ext cx="3670300" cy="1066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기준치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이상의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화재나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가스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발생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시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자동적으로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조취를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취할수있게함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(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스프링쿨러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, </a:t>
            </a:r>
            <a:r>
              <a:rPr lang="ko-KR" sz="2000" b="false" i="false" u="none" strike="noStrike">
                <a:solidFill>
                  <a:srgbClr val="D9D7E6"/>
                </a:solidFill>
                <a:ea typeface="Arimo Regular"/>
              </a:rPr>
              <a:t>환풍기</a:t>
            </a:r>
            <a:r>
              <a:rPr lang="en-US" sz="2000" b="false" i="false" u="none" strike="noStrike">
                <a:solidFill>
                  <a:srgbClr val="D9D7E6"/>
                </a:solidFill>
                <a:latin typeface="Arimo Regular"/>
              </a:rPr>
              <a:t>)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890500" y="3302000"/>
            <a:ext cx="4927600" cy="26543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5740400" y="3949700"/>
            <a:ext cx="6972300" cy="4838700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3373100" y="3924300"/>
            <a:ext cx="3060700" cy="431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400" b="false" i="false" u="none" strike="noStrike">
                <a:solidFill>
                  <a:srgbClr val="232641"/>
                </a:solidFill>
                <a:latin typeface="Arimo Bold"/>
              </a:rPr>
              <a:t>02. </a:t>
            </a:r>
            <a:r>
              <a:rPr lang="ko-KR" sz="2400" b="false" i="false" u="none" strike="noStrike">
                <a:solidFill>
                  <a:srgbClr val="232641"/>
                </a:solidFill>
                <a:ea typeface="Arimo Bold"/>
              </a:rPr>
              <a:t>실시간</a:t>
            </a:r>
            <a:r>
              <a:rPr lang="en-US" sz="2400" b="false" i="false" u="none" strike="noStrike">
                <a:solidFill>
                  <a:srgbClr val="232641"/>
                </a:solidFill>
                <a:latin typeface="Arimo Bold"/>
              </a:rPr>
              <a:t> </a:t>
            </a:r>
            <a:r>
              <a:rPr lang="ko-KR" sz="2400" b="false" i="false" u="none" strike="noStrike">
                <a:solidFill>
                  <a:srgbClr val="232641"/>
                </a:solidFill>
                <a:ea typeface="Arimo Bold"/>
              </a:rPr>
              <a:t>모니터링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373100" y="4394200"/>
            <a:ext cx="39878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집주인이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상황을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신속하게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파악하여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실시간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조치를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취할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있도록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Arimo Regular"/>
              </a:rPr>
              <a:t>함</a:t>
            </a:r>
            <a:r>
              <a:rPr lang="en-US" sz="2000" b="fals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24000" y="1968500"/>
            <a:ext cx="5105400" cy="1003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[ </a:t>
            </a:r>
            <a:r>
              <a:rPr lang="ko-KR" sz="5700" b="false" i="false" u="none" strike="noStrike">
                <a:solidFill>
                  <a:srgbClr val="232641"/>
                </a:solidFill>
                <a:ea typeface="Pretendard SemiBold"/>
              </a:rPr>
              <a:t>프로젝트</a:t>
            </a: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5700" b="false" i="false" u="none" strike="noStrike">
                <a:solidFill>
                  <a:srgbClr val="232641"/>
                </a:solidFill>
                <a:ea typeface="Pretendard SemiBold"/>
              </a:rPr>
              <a:t>목표</a:t>
            </a:r>
            <a:r>
              <a:rPr lang="en-US" sz="5700" b="false" i="false" u="none" strike="noStrike">
                <a:solidFill>
                  <a:srgbClr val="232641"/>
                </a:solidFill>
                <a:latin typeface="Pretendard SemiBold"/>
              </a:rPr>
              <a:t> ]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91500" y="1079500"/>
            <a:ext cx="69088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원룸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/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고시원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실시간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모니터링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시스템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5400" y="393700"/>
            <a:ext cx="7327900" cy="1435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8000" b="false" i="false" u="none" strike="noStrike">
                <a:solidFill>
                  <a:srgbClr val="1D1C4D"/>
                </a:solidFill>
                <a:latin typeface="Pretendard ExtraBold"/>
              </a:rPr>
              <a:t>1.</a:t>
            </a:r>
            <a:r>
              <a:rPr lang="ko-KR" sz="8000" b="false" i="false" u="none" strike="noStrike">
                <a:solidFill>
                  <a:srgbClr val="1D1C4D"/>
                </a:solidFill>
                <a:ea typeface="Pretendard ExtraBold"/>
              </a:rPr>
              <a:t>프로젝트</a:t>
            </a:r>
            <a:r>
              <a:rPr lang="en-US" sz="8000" b="false" i="false" u="none" strike="noStrike">
                <a:solidFill>
                  <a:srgbClr val="1D1C4D"/>
                </a:solidFill>
                <a:latin typeface="Pretendard ExtraBold"/>
              </a:rPr>
              <a:t> </a:t>
            </a:r>
            <a:r>
              <a:rPr lang="ko-KR" sz="8000" b="false" i="false" u="none" strike="noStrike">
                <a:solidFill>
                  <a:srgbClr val="1D1C4D"/>
                </a:solidFill>
                <a:ea typeface="Pretendard ExtraBold"/>
              </a:rPr>
              <a:t>소개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692900" y="2222500"/>
            <a:ext cx="2032000" cy="3543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730500" y="1943100"/>
            <a:ext cx="3797300" cy="3594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074400" y="254000"/>
            <a:ext cx="6972300" cy="10033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915400" y="1866900"/>
            <a:ext cx="4305300" cy="382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045200" y="6096000"/>
            <a:ext cx="4368800" cy="4191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6324600" y="7835900"/>
            <a:ext cx="1422400" cy="1422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4800600" y="1841500"/>
            <a:ext cx="774700" cy="749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4008100" y="2413000"/>
            <a:ext cx="1587500" cy="1587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3868400" y="4292600"/>
            <a:ext cx="1587500" cy="14732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3893800" y="863600"/>
            <a:ext cx="1587500" cy="13589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3411200" y="2235200"/>
            <a:ext cx="25908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불꽃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감지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센서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(SZH-EK086)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11200" y="3860800"/>
            <a:ext cx="35179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유해가스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공기질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센서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(SZH-SSBH-038)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11200" y="5867400"/>
            <a:ext cx="28194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사운드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센서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(TS0223)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3766800" y="6184900"/>
            <a:ext cx="2082800" cy="15621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13690600" y="8064500"/>
            <a:ext cx="1968500" cy="15621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3652500" y="7861300"/>
            <a:ext cx="2197100" cy="241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LCD </a:t>
            </a:r>
            <a:r>
              <a:rPr lang="ko-KR" sz="1400" b="false" i="false" u="none" strike="noStrike">
                <a:solidFill>
                  <a:srgbClr val="000000"/>
                </a:solidFill>
                <a:ea typeface="Pretendard Regular"/>
              </a:rPr>
              <a:t>모듈</a:t>
            </a: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01700" y="9537700"/>
            <a:ext cx="2197100" cy="241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EZ </a:t>
            </a:r>
            <a:r>
              <a:rPr lang="ko-KR" sz="1400" b="false" i="false" u="none" strike="noStrike">
                <a:solidFill>
                  <a:srgbClr val="000000"/>
                </a:solidFill>
                <a:ea typeface="Pretendard Regular"/>
              </a:rPr>
              <a:t>팬</a:t>
            </a: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400" b="false" i="false" u="none" strike="noStrike">
                <a:solidFill>
                  <a:srgbClr val="000000"/>
                </a:solidFill>
                <a:ea typeface="Pretendard Regular"/>
              </a:rPr>
              <a:t>모듈</a:t>
            </a: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(ELB080417)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4457700" y="1574800"/>
            <a:ext cx="558800" cy="838200"/>
          </a:xfrm>
          <a:prstGeom prst="rect">
            <a:avLst/>
          </a:prstGeom>
          <a:effectLst>
            <a:outerShdw dir="2700000" dist="51376" blurRad="3085">
              <a:srgbClr val="000000">
                <a:alpha val="50000"/>
              </a:srgbClr>
            </a:outerShdw>
          </a:effectLst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90500" y="3314700"/>
            <a:ext cx="2082800" cy="15621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10800000">
            <a:off x="-139700" y="2603500"/>
            <a:ext cx="5461000" cy="48768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8242300" y="7747000"/>
            <a:ext cx="1981200" cy="14732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1016000" y="5270500"/>
            <a:ext cx="660400" cy="13970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215900" y="5054600"/>
            <a:ext cx="2197100" cy="241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LCD </a:t>
            </a:r>
            <a:r>
              <a:rPr lang="ko-KR" sz="1400" b="false" i="false" u="none" strike="noStrike">
                <a:solidFill>
                  <a:srgbClr val="000000"/>
                </a:solidFill>
                <a:ea typeface="Pretendard Regular"/>
              </a:rPr>
              <a:t>모듈</a:t>
            </a: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162300" y="5029200"/>
            <a:ext cx="3403600" cy="508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관리자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(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집주인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)</a:t>
            </a:r>
          </a:p>
          <a:p>
            <a:pPr algn="l" lvl="0">
              <a:lnSpc>
                <a:spcPct val="88810"/>
              </a:lnSpc>
            </a:pP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각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방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상태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확인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366500" y="5232400"/>
            <a:ext cx="5016500" cy="419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2400" b="false" i="false" u="none" strike="noStrike">
                <a:solidFill>
                  <a:srgbClr val="232641"/>
                </a:solidFill>
                <a:ea typeface="Pretendard SemiBold"/>
              </a:rPr>
              <a:t>입주민</a:t>
            </a:r>
            <a:r>
              <a:rPr lang="en-US" sz="24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2400" b="false" i="false" u="none" strike="noStrike">
                <a:solidFill>
                  <a:srgbClr val="232641"/>
                </a:solidFill>
                <a:ea typeface="Pretendard SemiBold"/>
              </a:rPr>
              <a:t>방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226300" y="9296400"/>
            <a:ext cx="2387600" cy="774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관리자</a:t>
            </a:r>
            <a:r>
              <a:rPr lang="en-US" sz="2500" b="false" i="false" u="none" strike="noStrike">
                <a:solidFill>
                  <a:srgbClr val="232641"/>
                </a:solidFill>
                <a:latin typeface="Pretendard SemiBold"/>
              </a:rPr>
              <a:t>(</a:t>
            </a: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집주인</a:t>
            </a:r>
            <a:r>
              <a:rPr lang="en-US" sz="2500" b="false" i="false" u="none" strike="noStrike">
                <a:solidFill>
                  <a:srgbClr val="232641"/>
                </a:solidFill>
                <a:latin typeface="Pretendard SemiBold"/>
              </a:rPr>
              <a:t>)</a:t>
            </a:r>
          </a:p>
          <a:p>
            <a:pPr algn="l" lvl="0">
              <a:lnSpc>
                <a:spcPct val="88810"/>
              </a:lnSpc>
            </a:pP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각</a:t>
            </a:r>
            <a:r>
              <a:rPr lang="en-US" sz="25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방</a:t>
            </a:r>
            <a:r>
              <a:rPr lang="en-US" sz="25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상태</a:t>
            </a:r>
            <a:r>
              <a:rPr lang="en-US" sz="25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2500" b="false" i="false" u="none" strike="noStrike">
                <a:solidFill>
                  <a:srgbClr val="232641"/>
                </a:solidFill>
                <a:ea typeface="Pretendard SemiBold"/>
              </a:rPr>
              <a:t>확인용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4000" y="165100"/>
            <a:ext cx="4737100" cy="1117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6300" b="false" i="false" u="none" strike="noStrike">
                <a:solidFill>
                  <a:srgbClr val="232641"/>
                </a:solidFill>
                <a:latin typeface="Pretendard SemiBold"/>
              </a:rPr>
              <a:t>[ </a:t>
            </a:r>
            <a:r>
              <a:rPr lang="ko-KR" sz="6300" b="false" i="false" u="none" strike="noStrike">
                <a:solidFill>
                  <a:srgbClr val="232641"/>
                </a:solidFill>
                <a:ea typeface="Pretendard SemiBold"/>
              </a:rPr>
              <a:t>구성도</a:t>
            </a:r>
            <a:r>
              <a:rPr lang="en-US" sz="6300" b="false" i="false" u="none" strike="noStrike">
                <a:solidFill>
                  <a:srgbClr val="232641"/>
                </a:solidFill>
                <a:latin typeface="Pretendard SemiBold"/>
              </a:rPr>
              <a:t> ]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632200" y="711200"/>
            <a:ext cx="69088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원룸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/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고시원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실시간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모니터링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시스템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955800" y="6477000"/>
            <a:ext cx="3403600" cy="508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5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초마다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센서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값들을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받아옴</a:t>
            </a:r>
          </a:p>
          <a:p>
            <a:pPr algn="l" lvl="0">
              <a:lnSpc>
                <a:spcPct val="88810"/>
              </a:lnSpc>
            </a:pP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-&gt;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특정값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이상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측정될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lcd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에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상태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알림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401300" y="6108700"/>
            <a:ext cx="3403600" cy="736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화재나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연기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감지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모터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회전</a:t>
            </a:r>
          </a:p>
          <a:p>
            <a:pPr algn="l" lvl="0">
              <a:lnSpc>
                <a:spcPct val="88810"/>
              </a:lnSpc>
            </a:pP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lcd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에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각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센서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값들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출력</a:t>
            </a:r>
          </a:p>
          <a:p>
            <a:pPr algn="l" lvl="0">
              <a:lnSpc>
                <a:spcPct val="88810"/>
              </a:lnSpc>
            </a:pP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5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초마다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센서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값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데이터베이스에</a:t>
            </a:r>
            <a:r>
              <a:rPr lang="en-US" sz="16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1600" b="false" i="false" u="none" strike="noStrike">
                <a:solidFill>
                  <a:srgbClr val="232641"/>
                </a:solidFill>
                <a:ea typeface="Pretendard SemiBold"/>
              </a:rPr>
              <a:t>저장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41300" y="6553200"/>
            <a:ext cx="2197100" cy="241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400" b="false" i="false" u="none" strike="noStrike">
                <a:solidFill>
                  <a:srgbClr val="000000"/>
                </a:solidFill>
                <a:latin typeface="Pretendard Regular"/>
              </a:rPr>
              <a:t>LED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00200" y="1447800"/>
            <a:ext cx="14554200" cy="8521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54000" y="165100"/>
            <a:ext cx="4737100" cy="1117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6300" b="false" i="false" u="none" strike="noStrike">
                <a:solidFill>
                  <a:srgbClr val="232641"/>
                </a:solidFill>
                <a:latin typeface="Pretendard SemiBold"/>
              </a:rPr>
              <a:t>[ </a:t>
            </a:r>
            <a:r>
              <a:rPr lang="ko-KR" sz="6300" b="false" i="false" u="none" strike="noStrike">
                <a:solidFill>
                  <a:srgbClr val="232641"/>
                </a:solidFill>
                <a:ea typeface="Pretendard SemiBold"/>
              </a:rPr>
              <a:t>구성도</a:t>
            </a:r>
            <a:r>
              <a:rPr lang="en-US" sz="6300" b="false" i="false" u="none" strike="noStrike">
                <a:solidFill>
                  <a:srgbClr val="232641"/>
                </a:solidFill>
                <a:latin typeface="Pretendard SemiBold"/>
              </a:rPr>
              <a:t> ]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32200" y="711200"/>
            <a:ext cx="69088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원룸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/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고시원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실시간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모니터링</a:t>
            </a:r>
            <a:r>
              <a:rPr lang="en-US" sz="3200" b="true" i="false" u="none" strike="noStrike">
                <a:solidFill>
                  <a:srgbClr val="1D1C4D"/>
                </a:solidFill>
                <a:latin typeface="Arimo Bold"/>
              </a:rPr>
              <a:t> </a:t>
            </a:r>
            <a:r>
              <a:rPr lang="ko-KR" sz="3200" b="true" i="false" u="none" strike="noStrike">
                <a:solidFill>
                  <a:srgbClr val="1D1C4D"/>
                </a:solidFill>
                <a:ea typeface="Arimo Bold"/>
              </a:rPr>
              <a:t>시스템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90700" y="3200400"/>
            <a:ext cx="5854700" cy="876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latin typeface="Pretendard ExtraBold"/>
              </a:rPr>
              <a:t>stm32_</a:t>
            </a:r>
            <a:r>
              <a:rPr lang="ko-KR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ea typeface="Pretendard ExtraBold"/>
              </a:rPr>
              <a:t>관리자</a:t>
            </a:r>
            <a:r>
              <a:rPr lang="en-US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latin typeface="Pretendard ExtraBold"/>
              </a:rPr>
              <a:t> </a:t>
            </a:r>
            <a:r>
              <a:rPr lang="ko-KR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ea typeface="Pretendard ExtraBold"/>
              </a:rPr>
              <a:t>확인용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60300" y="8039100"/>
            <a:ext cx="5854700" cy="876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ea typeface="Pretendard ExtraBold"/>
              </a:rPr>
              <a:t>아두이노</a:t>
            </a:r>
            <a:r>
              <a:rPr lang="en-US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latin typeface="Pretendard ExtraBold"/>
              </a:rPr>
              <a:t>_ </a:t>
            </a:r>
            <a:r>
              <a:rPr lang="ko-KR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ea typeface="Pretendard ExtraBold"/>
              </a:rPr>
              <a:t>방</a:t>
            </a:r>
            <a:r>
              <a:rPr lang="en-US" sz="4900" b="false" i="false" u="none" strike="noStrike">
                <a:solidFill>
                  <a:srgbClr val="1D1C4D"/>
                </a:solidFill>
                <a:highlight>
                  <a:srgbClr val="FFFFFF"/>
                </a:highlight>
                <a:latin typeface="Pretendard ExtraBold"/>
              </a:rPr>
              <a:t>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4100" y="1384300"/>
            <a:ext cx="5842000" cy="1638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9200" b="false" i="false" u="none" strike="noStrike">
                <a:solidFill>
                  <a:srgbClr val="232641"/>
                </a:solidFill>
                <a:latin typeface="Pretendard SemiBold"/>
              </a:rPr>
              <a:t>2.</a:t>
            </a:r>
            <a:r>
              <a:rPr lang="ko-KR" sz="9200" b="false" i="false" u="none" strike="noStrike">
                <a:solidFill>
                  <a:srgbClr val="232641"/>
                </a:solidFill>
                <a:ea typeface="Pretendard SemiBold"/>
              </a:rPr>
              <a:t>모듈</a:t>
            </a:r>
            <a:r>
              <a:rPr lang="en-US" sz="9200" b="false" i="false" u="none" strike="noStrike">
                <a:solidFill>
                  <a:srgbClr val="232641"/>
                </a:solidFill>
                <a:latin typeface="Pretendard SemiBold"/>
              </a:rPr>
              <a:t> </a:t>
            </a:r>
            <a:r>
              <a:rPr lang="ko-KR" sz="9200" b="false" i="false" u="none" strike="noStrike">
                <a:solidFill>
                  <a:srgbClr val="232641"/>
                </a:solidFill>
                <a:ea typeface="Pretendard SemiBold"/>
              </a:rPr>
              <a:t>정보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081500" y="495300"/>
            <a:ext cx="7239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10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146300" y="584200"/>
            <a:ext cx="826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00100" y="8877300"/>
            <a:ext cx="3175000" cy="381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6395700" y="9601200"/>
            <a:ext cx="14224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0900" y="8293100"/>
            <a:ext cx="3314700" cy="596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300" b="false" i="false" u="none" strike="noStrike">
                <a:solidFill>
                  <a:srgbClr val="000000"/>
                </a:solidFill>
                <a:ea typeface="Arimo Bold"/>
              </a:rPr>
              <a:t>불꽃감지센서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988300" y="1320800"/>
            <a:ext cx="8890000" cy="7340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54100" y="2971800"/>
            <a:ext cx="5943600" cy="50927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343900" y="1549400"/>
            <a:ext cx="8166100" cy="39751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8445500" y="5676900"/>
            <a:ext cx="9067800" cy="2616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전원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LED: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센서가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정상적으로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전원이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공급되었음을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표시함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불꽃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감지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LED: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불꽃이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감지되면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켜짐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낮은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불꽃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강도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→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높은값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높은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불꽃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강도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 → </a:t>
            </a:r>
            <a:r>
              <a:rPr lang="ko-KR" sz="2100" b="false" i="false" u="none" strike="noStrike">
                <a:solidFill>
                  <a:srgbClr val="595959"/>
                </a:solidFill>
                <a:ea typeface="Arimo Regular"/>
              </a:rPr>
              <a:t>낮은값</a:t>
            </a:r>
            <a:r>
              <a:rPr lang="en-US" sz="2100" b="false" i="false" u="none" strike="noStrike">
                <a:solidFill>
                  <a:srgbClr val="595959"/>
                </a:solidFill>
                <a:latin typeface="Arimo Regular"/>
              </a:rPr>
              <a:t>  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081500" y="495300"/>
            <a:ext cx="7239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10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146300" y="584200"/>
            <a:ext cx="8267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77900" y="8229600"/>
            <a:ext cx="3276600" cy="381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6395700" y="9601200"/>
            <a:ext cx="14224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620000"/>
            <a:ext cx="3416300" cy="609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3500" b="false" i="false" u="none" strike="noStrike">
                <a:solidFill>
                  <a:srgbClr val="000000"/>
                </a:solidFill>
                <a:ea typeface="Arimo Bold"/>
              </a:rPr>
              <a:t>유해가스감지센서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670800" y="1320800"/>
            <a:ext cx="10147300" cy="82677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77900" y="1612900"/>
            <a:ext cx="5118100" cy="51181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343900" y="1549400"/>
            <a:ext cx="8420100" cy="39751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7988300" y="6096000"/>
            <a:ext cx="10033000" cy="3149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감지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가능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가스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이산화탄소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(CO₂),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암모니아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(NH₃),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질소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산화물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(NOx),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알콜류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벤젠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및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연기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등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초기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예열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시간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센서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사용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약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24~48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시간의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예열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시간이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필요함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교정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필요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정확한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측정을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위해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정기적인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교정이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필요함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환경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영향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온도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습도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공기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흐름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등에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따라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센서의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반응이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달라질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있음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**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출력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값은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가스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농도에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비례하지만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,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정확한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농도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측정을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위해서는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추가적인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보정이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필요함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20600" y="2882900"/>
            <a:ext cx="3581400" cy="1943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vcc                   </a:t>
            </a:r>
          </a:p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GND</a:t>
            </a:r>
          </a:p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Digital signal</a:t>
            </a:r>
          </a:p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Anolog signal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081500" y="495300"/>
            <a:ext cx="7239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Page 10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2600" y="495300"/>
            <a:ext cx="17018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Medical Presentation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88500"/>
            <a:ext cx="215900" cy="215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146300" y="584200"/>
            <a:ext cx="826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00100" y="8788400"/>
            <a:ext cx="41910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49300" y="9613900"/>
            <a:ext cx="977900" cy="177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000" b="false" i="false" u="none" strike="noStrike">
                <a:solidFill>
                  <a:srgbClr val="1D1C4D"/>
                </a:solidFill>
                <a:latin typeface="Poppins ExtraBold"/>
              </a:rPr>
              <a:t>YOUR LOGO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95700" y="9601200"/>
            <a:ext cx="1422400" cy="21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" b="false" i="false" u="none" strike="noStrike">
                <a:solidFill>
                  <a:srgbClr val="A1A3AD"/>
                </a:solidFill>
                <a:latin typeface="Arimo Regular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8200" y="8293100"/>
            <a:ext cx="42799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Arimo Bold"/>
              </a:rPr>
              <a:t>마이크로</a:t>
            </a:r>
            <a:r>
              <a:rPr lang="en-US" sz="2800" b="false" i="false" u="none" strike="noStrike">
                <a:solidFill>
                  <a:srgbClr val="000000"/>
                </a:solidFill>
                <a:latin typeface="Arimo 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Arimo Bold"/>
              </a:rPr>
              <a:t>사운드</a:t>
            </a:r>
            <a:r>
              <a:rPr lang="en-US" sz="2800" b="false" i="false" u="none" strike="noStrike">
                <a:solidFill>
                  <a:srgbClr val="000000"/>
                </a:solidFill>
                <a:latin typeface="Arimo 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Arimo Bold"/>
              </a:rPr>
              <a:t>감지</a:t>
            </a:r>
            <a:r>
              <a:rPr lang="en-US" sz="2800" b="false" i="false" u="none" strike="noStrike">
                <a:solidFill>
                  <a:srgbClr val="000000"/>
                </a:solidFill>
                <a:latin typeface="Arimo 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Arimo Bold"/>
              </a:rPr>
              <a:t>센서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670800" y="1320800"/>
            <a:ext cx="10147300" cy="82677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343900" y="1549400"/>
            <a:ext cx="8420100" cy="39751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38200" y="2870200"/>
            <a:ext cx="5511800" cy="45466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8559800" y="5816600"/>
            <a:ext cx="10033000" cy="3149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구조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전자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마이크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일반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콘덴서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마이크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) +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증폭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회로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특징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 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주변의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소리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크기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데시벨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)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변화를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전압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값으로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출력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주로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"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사운드가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발생했는지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여부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"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감지용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특정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주파수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(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예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: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사람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목소리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대역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)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까지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구분하기는</a:t>
            </a: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> </a:t>
            </a:r>
            <a:r>
              <a:rPr lang="ko-KR" sz="2000" b="true" i="false" u="none" strike="noStrike">
                <a:solidFill>
                  <a:srgbClr val="595959"/>
                </a:solidFill>
                <a:ea typeface="Arimo Regular"/>
              </a:rPr>
              <a:t>어려움</a:t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2000" b="true" i="false" u="none" strike="noStrike">
                <a:solidFill>
                  <a:srgbClr val="595959"/>
                </a:solidFill>
                <a:latin typeface="Arimo Regular"/>
              </a:rPr>
              <a:t/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60300" y="2984500"/>
            <a:ext cx="3581400" cy="1485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vcc                   </a:t>
            </a:r>
          </a:p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GND</a:t>
            </a:r>
          </a:p>
          <a:p>
            <a:pPr algn="l" lvl="0">
              <a:lnSpc>
                <a:spcPct val="88810"/>
              </a:lnSpc>
            </a:pPr>
            <a:r>
              <a:rPr lang="en-US" sz="33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OUT         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0" y="4279900"/>
            <a:ext cx="5715000" cy="685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highlight>
                  <a:srgbClr val="FFFFFF"/>
                </a:highlight>
                <a:latin typeface="Pretendard SemiBold"/>
              </a:rPr>
              <a:t>                                              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31400" y="4533900"/>
            <a:ext cx="2527300" cy="342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88810"/>
              </a:lnSpc>
            </a:pPr>
            <a:r>
              <a:rPr lang="en-US" sz="1900" b="false" i="false" u="none" strike="noStrike">
                <a:solidFill>
                  <a:srgbClr val="000000"/>
                </a:solidFill>
                <a:highlight>
                  <a:srgbClr val="000000"/>
                </a:highlight>
                <a:latin typeface="Pretendard SemiBold"/>
              </a:rPr>
              <a:t>     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